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28664-5E71-4629-842A-047CA8CFD790}" type="datetimeFigureOut">
              <a:rPr lang="hu-HU" smtClean="0"/>
              <a:t>2017.07.07.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30F4F-F5E5-45BE-A835-6E81E6B61C42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6BB28-E92C-4D9E-9654-1F2763160E91}" type="datetimeFigureOut">
              <a:rPr lang="hu-HU" smtClean="0"/>
              <a:pPr/>
              <a:t>2017.07.07.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4411E-BDF4-45D3-993F-8BAD65F76D9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-1" y="11"/>
          <a:ext cx="9144001" cy="6857977"/>
        </p:xfrm>
        <a:graphic>
          <a:graphicData uri="http://schemas.openxmlformats.org/drawingml/2006/table">
            <a:tbl>
              <a:tblPr/>
              <a:tblGrid>
                <a:gridCol w="257805"/>
                <a:gridCol w="606915"/>
                <a:gridCol w="558576"/>
                <a:gridCol w="543808"/>
                <a:gridCol w="574689"/>
                <a:gridCol w="429673"/>
                <a:gridCol w="671364"/>
                <a:gridCol w="558576"/>
                <a:gridCol w="569318"/>
                <a:gridCol w="682106"/>
                <a:gridCol w="623029"/>
                <a:gridCol w="558576"/>
                <a:gridCol w="688821"/>
                <a:gridCol w="886203"/>
                <a:gridCol w="934542"/>
              </a:tblGrid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 dirty="0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Wednesday, the 30th August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Thursday, the 31th August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Friday, the 1st September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Saturday, the 2nd September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7:30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Elsevier workshop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How to get published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courses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Electrodiagnostic criteria of ALS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How and when to test the autonomic nervous system?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Clinical neurophysiology in intensive care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Intraoperative neuromonitoring I.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D1D1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courses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Seizure semiology changes during childhood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VEMPS-current perspectives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Intraoperative microelectrode recording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US of peripheral nerves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Intraoperative neuromonitoring II.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7:45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8:00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8:15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8:30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 Basics of EMG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8:45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9:00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            Low intensity  transcranial electric stimulation in the therapy of neurological and psychiatric disorders 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   Hands-on interactive session on standardized computer-based organized reporting of EEG: SCORE 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Normal neonatal EEG and identification of artefacts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endParaRPr lang="en-US" sz="300" b="0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 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Insular cortex epilepsy 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     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Recent insights into axonal excitability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Neonatal EEG 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Advanced EEG signal analysis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 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Robotic hand prosthesis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Sleep-EEG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Axonal excitability and diabetic PNP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Free Communication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Neurophysiology of the peripheral nervous system 2. 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Neurophysiology in paediatrics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Plenary Lectures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Neurography-Did you think of this? </a:t>
                      </a: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(E. Stålberg)</a:t>
                      </a:r>
                      <a:b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The emergence of a circuit model for addiction </a:t>
                      </a: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(Ch.Lüscher)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E1F3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9:15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9:30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9:45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10:00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10:15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10:30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Coffee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Coffee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Coffee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4349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10:45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685" marR="2685" marT="26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The Lissák Lecture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Closed-loop interaction with the brain </a:t>
                      </a: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(Gy. Buzsáki)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E1F3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ECCN General Assembly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E1F3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courses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Pitfalls of needle-EMG testing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Video-EEG course: hypermotor seizures</a:t>
                      </a: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11:00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Free Communication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Peripheral nervous system         </a:t>
                      </a:r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                       </a:t>
                      </a: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Brain stimulation 1.  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Quantitative neurophysiology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    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Experimental electrophysiology, optogenetics and cellular imaging  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The mystery of the cerebellum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Presurgical evaluation in epilepsy surgery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The interictal and ictal behaviour of epileptic neurons</a:t>
                      </a:r>
                      <a:endParaRPr lang="en-US" sz="300" b="1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Free Communication                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Brain stimulation 2.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Neurophysiology in the diagnosis and treatment of diseases 2.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11:15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 fontAlgn="ctr"/>
                      <a:endParaRPr lang="hu-HU" sz="300" b="1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hu-HU" sz="300" b="1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11:30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11:45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Poster session I.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6E7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Poster session II.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6E7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12:00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2865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12:15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6E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12:30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FFFFFF"/>
                          </a:solidFill>
                          <a:latin typeface="Calibri Light"/>
                        </a:rPr>
                        <a:t>Closing Ceremony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12:45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3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 dirty="0" err="1">
                          <a:solidFill>
                            <a:srgbClr val="000000"/>
                          </a:solidFill>
                          <a:latin typeface="Calibri Light"/>
                        </a:rPr>
                        <a:t>Lunch</a:t>
                      </a:r>
                      <a:r>
                        <a:rPr lang="hu-HU" sz="300" b="1" i="0" u="none" strike="noStrike" dirty="0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r>
                        <a:rPr lang="hu-HU" sz="300" b="1" i="0" u="none" strike="noStrike" dirty="0" err="1">
                          <a:solidFill>
                            <a:srgbClr val="000000"/>
                          </a:solidFill>
                          <a:latin typeface="Calibri Light"/>
                        </a:rPr>
                        <a:t>Break</a:t>
                      </a:r>
                      <a:endParaRPr lang="hu-HU" sz="300" b="1" i="0" u="none" strike="noStrike" dirty="0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Lunch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13:00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3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Lunch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Symposium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Motor unit with an electro-physiological microscope: from inside and from outside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6" grid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 dirty="0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13:15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13:30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Symposium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Primary headaches and clinical neurophysiology</a:t>
                      </a:r>
                      <a:endParaRPr lang="en-US" sz="300" b="1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13:45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CN in movement disorders 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New insights into the  trigeminal neuralgia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Sleep spindles and cortical upstates</a:t>
                      </a:r>
                      <a:endParaRPr lang="en-US" sz="300" b="1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Free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Communication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Neurophysiology in intensive care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courses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Epileptic spasms in neonates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Carpal tunnel syndrome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Pathophysiology of blepharospasm 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The electrophysiology of aging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Presurgical evaluation of children with pharmacoresistant epilepsy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Free Communication 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Functional connectivity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14:00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3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Plenary Lectures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Update on transcranial stimulation </a:t>
                      </a:r>
                      <a:r>
                        <a:rPr lang="hu-HU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(W. Paulus)</a:t>
                      </a:r>
                      <a:br>
                        <a:rPr lang="hu-HU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TBA                       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E1F3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14:15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14:30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14:45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7709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15:00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15:15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Coffee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Coffee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15:30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Coffee 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gridSpan="4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Plenary Lectures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Catathrenia </a:t>
                      </a: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(E. Urrestarazu)</a:t>
                      </a:r>
                      <a:b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Brain connectome </a:t>
                      </a: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(P.M. Rossini)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E1F3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gridSpan="4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Plenary Lectures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Human neurophysiology of pain </a:t>
                      </a: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(L. Garcia-Larrea)</a:t>
                      </a:r>
                      <a:b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rTMS as a routine treatment in neurology </a:t>
                      </a:r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(L. Leocani)</a:t>
                      </a:r>
                      <a:endParaRPr lang="en-US" sz="300" b="1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E1F3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15:45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16:00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Updates on human brain connectome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Familial Amyloid Polyneuropathy (FAP)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Teaching courses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Normal neonatal EEG and artefacts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Classification of neonatal seizures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Section of Assistants/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Technicians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Educational Lectures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16:15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16:30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16:45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17:00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17:10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gridSpan="3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Paediatric ENMG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Subcortical modulation of cortical functions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Dysimmune neuropathies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Intraop electrophysiology in clinical practice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Registering sleep objectively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Free Communication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 </a:t>
                      </a: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Neurophysiology in the diagnosis and treatment of diseases 1.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Symposia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The neurophysiology of sleep 2.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Neuroplasticity in physical therapy</a:t>
                      </a:r>
                      <a:endParaRPr lang="en-US" sz="300" b="1" i="0" u="none" strike="noStrike">
                        <a:solidFill>
                          <a:srgbClr val="000000"/>
                        </a:solidFill>
                        <a:latin typeface="Calibri Light"/>
                      </a:endParaRP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FA9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Free Communication                               </a:t>
                      </a:r>
                      <a:br>
                        <a:rPr lang="en-US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CN of the autonomic nervous system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Neurophysiology of cognition</a:t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/>
                      </a:r>
                      <a:b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</a:br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Intraoperative neurophysiology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17:30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Break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17:45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18:00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FFFFFF"/>
                          </a:solidFill>
                          <a:latin typeface="Calibri Light"/>
                        </a:rPr>
                        <a:t>Opening Ceremony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18:15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1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18:30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Welcome Reception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99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18:40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gridSpan="8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 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 Light"/>
                        </a:rPr>
                        <a:t>19:00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3260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 dirty="0">
                          <a:solidFill>
                            <a:srgbClr val="000000"/>
                          </a:solidFill>
                          <a:latin typeface="Calibri Light"/>
                        </a:rPr>
                        <a:t>20:00</a:t>
                      </a:r>
                    </a:p>
                  </a:txBody>
                  <a:tcPr marL="2685" marR="2685" marT="26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216</Words>
  <Application>Microsoft Office PowerPoint</Application>
  <PresentationFormat>Diavetítés a képernyőre (4:3 oldalarány)</PresentationFormat>
  <Paragraphs>121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kamondi</dc:creator>
  <cp:lastModifiedBy>Felhasználó</cp:lastModifiedBy>
  <cp:revision>2</cp:revision>
  <dcterms:created xsi:type="dcterms:W3CDTF">2017-07-07T13:59:36Z</dcterms:created>
  <dcterms:modified xsi:type="dcterms:W3CDTF">2017-07-07T20:20:51Z</dcterms:modified>
</cp:coreProperties>
</file>